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4" r:id="rId2"/>
    <p:sldId id="400" r:id="rId3"/>
    <p:sldId id="410" r:id="rId4"/>
    <p:sldId id="360" r:id="rId5"/>
    <p:sldId id="394" r:id="rId6"/>
    <p:sldId id="396" r:id="rId7"/>
    <p:sldId id="397" r:id="rId8"/>
    <p:sldId id="398" r:id="rId9"/>
    <p:sldId id="401" r:id="rId10"/>
    <p:sldId id="402" r:id="rId11"/>
    <p:sldId id="403" r:id="rId12"/>
    <p:sldId id="404" r:id="rId13"/>
    <p:sldId id="405" r:id="rId14"/>
    <p:sldId id="406" r:id="rId15"/>
    <p:sldId id="408" r:id="rId16"/>
    <p:sldId id="407" r:id="rId17"/>
    <p:sldId id="409" r:id="rId1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89655" autoAdjust="0"/>
  </p:normalViewPr>
  <p:slideViewPr>
    <p:cSldViewPr>
      <p:cViewPr>
        <p:scale>
          <a:sx n="66" d="100"/>
          <a:sy n="66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-2628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B1757313-3C30-4301-B09B-8C00D1D97F46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796624C8-0321-419C-A159-3EE08A1B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B088005B-78CF-481B-940E-E83B5FF1B01F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BD2E5A86-8039-4FA9-AEB3-DD8C692BC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D59A-2C6B-4218-9F72-11F01BEF364F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D37-A812-4BD4-85DD-D1A67F72CB4A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B27D-2C13-4F59-8047-8FD62D335E4C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966-38AA-4DFC-8BD5-9CC9FFD3343F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6B86-B72F-4B73-8959-81C86F3C2303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CD99-F4B2-4F87-B022-414E1BF832D9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35F5-8DB4-4F92-951D-300939B409FE}" type="datetime1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760-7A41-4C29-AA75-EA5CF479EE6C}" type="datetime1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DCB1-F91E-4AB3-80C0-6C5FF69ABE0E}" type="datetime1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3336-8F7D-4AE6-8C1D-0078C42047F4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09F7-D5E0-4F99-A55E-2957A49D51DF}" type="datetime1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52EFC6A-A4F1-4793-B86F-1251952445A9}" type="datetime1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128792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big picture context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False teaching threatening the church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Christ is a good start but……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Paul’s answer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Christ is Supreme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Therefore Christ is Sufficient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Paul’s goal for them:-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V6/7 – “just as you have received Christ as Lord, continue to live in Him…strengthened in the faith…overflowing with thankfulness”</a:t>
            </a: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764704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baseline="30000" dirty="0" smtClean="0">
                <a:solidFill>
                  <a:schemeClr val="bg1"/>
                </a:solidFill>
                <a:latin typeface="Arial"/>
              </a:rPr>
              <a:t>21</a:t>
            </a:r>
            <a:r>
              <a:rPr lang="en-GB" sz="2800" b="1" baseline="30000" dirty="0">
                <a:solidFill>
                  <a:schemeClr val="bg1"/>
                </a:solidFill>
                <a:latin typeface="Arial"/>
              </a:rPr>
              <a:t> </a:t>
            </a:r>
            <a:r>
              <a:rPr lang="en-GB" sz="2800" dirty="0">
                <a:solidFill>
                  <a:schemeClr val="bg1"/>
                </a:solidFill>
                <a:latin typeface="Helvetica Neue"/>
              </a:rPr>
              <a:t>‘Do not handle! Do not taste! Do not touch</a:t>
            </a: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!’? </a:t>
            </a:r>
            <a:r>
              <a:rPr lang="en-GB" sz="2800" b="1" baseline="30000" dirty="0" smtClean="0">
                <a:solidFill>
                  <a:schemeClr val="bg1"/>
                </a:solidFill>
                <a:latin typeface="Arial"/>
              </a:rPr>
              <a:t>22</a:t>
            </a:r>
            <a:r>
              <a:rPr lang="en-GB" sz="2800" b="1" baseline="30000" dirty="0">
                <a:solidFill>
                  <a:schemeClr val="bg1"/>
                </a:solidFill>
                <a:latin typeface="Arial"/>
              </a:rPr>
              <a:t> </a:t>
            </a:r>
            <a:r>
              <a:rPr lang="en-GB" sz="2800" dirty="0">
                <a:solidFill>
                  <a:schemeClr val="bg1"/>
                </a:solidFill>
                <a:latin typeface="Helvetica Neue"/>
              </a:rPr>
              <a:t>These rules, which have to do with things that are all destined to perish with use, are based on merely human commands and teachings</a:t>
            </a: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.</a:t>
            </a:r>
          </a:p>
          <a:p>
            <a:endParaRPr lang="en-GB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Externals are not eternal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Religions and prohibitions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Christ and food laws (Mark 7v18-19)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‘</a:t>
            </a:r>
            <a:r>
              <a:rPr lang="en-GB" sz="2600" dirty="0">
                <a:solidFill>
                  <a:schemeClr val="bg1"/>
                </a:solidFill>
                <a:latin typeface="Helvetica Neue"/>
              </a:rPr>
              <a:t>Don’t you see that nothing that enters a person from the outside can defile them? </a:t>
            </a:r>
            <a:r>
              <a:rPr lang="en-GB" sz="2600" baseline="48000" dirty="0">
                <a:solidFill>
                  <a:schemeClr val="bg1"/>
                </a:solidFill>
                <a:latin typeface="Helvetica Neue"/>
              </a:rPr>
              <a:t>19</a:t>
            </a:r>
            <a:r>
              <a:rPr lang="en-GB" sz="2600" dirty="0">
                <a:solidFill>
                  <a:schemeClr val="bg1"/>
                </a:solidFill>
                <a:latin typeface="Helvetica Neue"/>
              </a:rPr>
              <a:t> For it doesn’t go into their heart but into their stomach, and then out of the body.’ (In saying this, Jesus declared all foods clean</a:t>
            </a: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.)</a:t>
            </a:r>
            <a:endParaRPr lang="en-GB" sz="2400" b="1" baseline="300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1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764704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baseline="30000" dirty="0" smtClean="0">
                <a:solidFill>
                  <a:srgbClr val="000000"/>
                </a:solidFill>
                <a:latin typeface="Arial"/>
              </a:rPr>
              <a:t>23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Helvetica Neue"/>
              </a:rPr>
              <a:t>Such regulations indeed have an appearance of wisdom, with their self-imposed worship, their false humility and their harsh treatment of the body, but they lack any value in restraining sensual indulgence.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1"/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1"/>
              </a:solidFill>
              <a:latin typeface="Helvetica Neue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Appearance of wisdom – trap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Appearance of humility – trap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Effectiveness in restraining sin – no value</a:t>
            </a:r>
          </a:p>
        </p:txBody>
      </p:sp>
    </p:spTree>
    <p:extLst>
      <p:ext uri="{BB962C8B-B14F-4D97-AF65-F5344CB8AC3E}">
        <p14:creationId xmlns:p14="http://schemas.microsoft.com/office/powerpoint/2010/main" val="31034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88204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The wonder of grace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There is nothing I can do to make God love me more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There is nothing I can do to make Him love me less</a:t>
            </a:r>
          </a:p>
        </p:txBody>
      </p:sp>
    </p:spTree>
    <p:extLst>
      <p:ext uri="{BB962C8B-B14F-4D97-AF65-F5344CB8AC3E}">
        <p14:creationId xmlns:p14="http://schemas.microsoft.com/office/powerpoint/2010/main" val="11304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8820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The wonder of grace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There is nothing I can do to make God love me more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There is nothing I can do to make Him love me 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Helvetica Neue"/>
              </a:rPr>
              <a:t>The Problem with grace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“Every crook will argue: ‘I like committing crimes. God likes forgiving them. Really the world is admirably arranged’” W H Auden </a:t>
            </a:r>
          </a:p>
        </p:txBody>
      </p:sp>
    </p:spTree>
    <p:extLst>
      <p:ext uri="{BB962C8B-B14F-4D97-AF65-F5344CB8AC3E}">
        <p14:creationId xmlns:p14="http://schemas.microsoft.com/office/powerpoint/2010/main" val="40351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88204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The problem with grace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There is nothing I can do to make God love me more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There is nothing I can do to make Him love me less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“Every crook will argue: ‘I like committing crimes. God likes forgiving them. Really the world is admirably arranged’” W H Auden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  <a:latin typeface="Helvetica Neue"/>
              </a:rPr>
              <a:t>What shall we say, then? Shall we go on sinning, so that grace may increase? </a:t>
            </a:r>
            <a:r>
              <a:rPr lang="en-GB" sz="2400" b="1" i="1" baseline="30000" dirty="0">
                <a:solidFill>
                  <a:srgbClr val="000000"/>
                </a:solidFill>
                <a:latin typeface="Arial"/>
              </a:rPr>
              <a:t>2 </a:t>
            </a:r>
            <a:r>
              <a:rPr lang="en-GB" sz="2400" i="1" dirty="0">
                <a:solidFill>
                  <a:srgbClr val="000000"/>
                </a:solidFill>
                <a:latin typeface="Helvetica Neue"/>
              </a:rPr>
              <a:t>By no means! We are those who have died to sin; how can we live in it any longer</a:t>
            </a:r>
            <a:r>
              <a:rPr lang="en-GB" sz="2400" i="1" dirty="0" smtClean="0">
                <a:solidFill>
                  <a:srgbClr val="000000"/>
                </a:solidFill>
                <a:latin typeface="Helvetica Neue"/>
              </a:rPr>
              <a:t>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Helvetica Neue"/>
              </a:rPr>
              <a:t>Rom 6v1-2</a:t>
            </a: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14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908720"/>
            <a:ext cx="88204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 problem with grace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Inside out, not outside 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Helvetica Neue"/>
              </a:rPr>
              <a:t>Mark 7v20-23  ‘</a:t>
            </a:r>
            <a:r>
              <a:rPr lang="en-GB" sz="2400" dirty="0">
                <a:solidFill>
                  <a:srgbClr val="000000"/>
                </a:solidFill>
                <a:latin typeface="Helvetica Neue"/>
              </a:rPr>
              <a:t>What comes out of a person is what defiles them</a:t>
            </a:r>
            <a:r>
              <a:rPr lang="en-GB" sz="2400" dirty="0" smtClean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GB" sz="2600" dirty="0" smtClean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GB" sz="2600" b="1" baseline="30000" dirty="0" smtClean="0">
                <a:solidFill>
                  <a:srgbClr val="000000"/>
                </a:solidFill>
                <a:latin typeface="Arial"/>
              </a:rPr>
              <a:t>21 </a:t>
            </a:r>
            <a:r>
              <a:rPr lang="en-GB" sz="2600" dirty="0" smtClean="0">
                <a:solidFill>
                  <a:srgbClr val="000000"/>
                </a:solidFill>
                <a:latin typeface="Helvetica Neue"/>
              </a:rPr>
              <a:t>For it is from within, out of a person’s heart, that evil thoughts come – sexual immorality, theft, murder, </a:t>
            </a:r>
            <a:r>
              <a:rPr lang="en-GB" sz="2600" b="1" baseline="30000" dirty="0" smtClean="0">
                <a:solidFill>
                  <a:srgbClr val="000000"/>
                </a:solidFill>
                <a:latin typeface="Arial"/>
              </a:rPr>
              <a:t>22 </a:t>
            </a:r>
            <a:r>
              <a:rPr lang="en-GB" sz="2600" dirty="0" smtClean="0">
                <a:solidFill>
                  <a:srgbClr val="000000"/>
                </a:solidFill>
                <a:latin typeface="Helvetica Neue"/>
              </a:rPr>
              <a:t>adultery, greed, malice, deceit, lewdness, envy, slander, arrogance and folly. </a:t>
            </a:r>
            <a:endParaRPr lang="en-GB" sz="2800" dirty="0" smtClean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856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908720"/>
            <a:ext cx="88204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 problem with grace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Inside out, not outside 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Mark 7v20-23  ‘What comes out of a person is what defiles 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them.’</a:t>
            </a: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 </a:t>
            </a: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Helvetica Neue"/>
              </a:rPr>
              <a:t>Buried with Christ in baptism and now alive with Christ  </a:t>
            </a:r>
            <a:r>
              <a:rPr lang="en-GB" sz="2400" dirty="0" smtClean="0">
                <a:solidFill>
                  <a:schemeClr val="bg1"/>
                </a:solidFill>
                <a:latin typeface="Helvetica Neue"/>
              </a:rPr>
              <a:t>Colossian </a:t>
            </a:r>
            <a:r>
              <a:rPr lang="en-GB" sz="2400" dirty="0">
                <a:solidFill>
                  <a:schemeClr val="bg1"/>
                </a:solidFill>
                <a:latin typeface="Helvetica Neue"/>
              </a:rPr>
              <a:t>2v12-13 </a:t>
            </a:r>
            <a:endParaRPr lang="en-GB" sz="2400" dirty="0" smtClean="0">
              <a:solidFill>
                <a:schemeClr val="bg1"/>
              </a:solidFill>
              <a:latin typeface="Helvetica Neue"/>
            </a:endParaRPr>
          </a:p>
          <a:p>
            <a:pPr lvl="2"/>
            <a:endParaRPr lang="en-GB" sz="2800" dirty="0" smtClean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01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16632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908720"/>
            <a:ext cx="88204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Different </a:t>
            </a:r>
            <a:r>
              <a:rPr lang="en-GB" sz="26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kingdom, different </a:t>
            </a: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Externals are not eternal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Deception of </a:t>
            </a:r>
            <a:r>
              <a:rPr lang="en-GB" sz="2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ascetism</a:t>
            </a:r>
            <a:endParaRPr lang="en-GB" sz="26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The problem with grace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Inside out, not outside 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Mark 7v20-23  ‘What comes out of a person is what defiles them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.’</a:t>
            </a: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 </a:t>
            </a: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Buried with Christ in baptism and now alive with Christ  Colossian </a:t>
            </a: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2v12-13 </a:t>
            </a: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  <a:latin typeface="Helvetica Neue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Helvetica Neue"/>
              </a:rPr>
              <a:t>Not externals and not effort but love</a:t>
            </a:r>
          </a:p>
          <a:p>
            <a:pPr lvl="2"/>
            <a:endParaRPr lang="en-GB" sz="2800" dirty="0" smtClean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218" y="5275671"/>
            <a:ext cx="7255060" cy="95410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“If you but love God you may do as you incline” </a:t>
            </a:r>
          </a:p>
          <a:p>
            <a:r>
              <a:rPr lang="en-GB" sz="2400" dirty="0" smtClean="0"/>
              <a:t>St. Augustine of Hippo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74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646"/>
            <a:ext cx="8424936" cy="562074"/>
          </a:xfr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2:20-23 Problem at root of error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Problem statement:- </a:t>
            </a: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 we tame the lower appetites? 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steps can we take to put to death the “old man”?</a:t>
            </a:r>
          </a:p>
          <a:p>
            <a:pPr marL="914400" lvl="1" indent="-457200">
              <a:buFontTx/>
              <a:buChar char="-"/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False teachers thought all matter is evil</a:t>
            </a: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Led them to promote in asceticism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Links to v16/17 – diets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Links to mysticism v18/19 – eastern religions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Look out for - false humility, harsh treatment of the body 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en-GB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glow rad="228600">
              <a:srgbClr val="FFC0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4146" y="908720"/>
            <a:ext cx="8496944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baseline="30000" dirty="0" smtClean="0">
                <a:solidFill>
                  <a:srgbClr val="000000"/>
                </a:solidFill>
                <a:latin typeface="Arial"/>
              </a:rPr>
              <a:t>20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Helvetica Neue"/>
              </a:rPr>
              <a:t>Since you died with Christ to the elemental spiritual forces of this world, why, as though you still belonged to the world, do you submit to its rules</a:t>
            </a: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:</a:t>
            </a:r>
          </a:p>
          <a:p>
            <a:endParaRPr lang="en-GB" sz="2800" b="1" baseline="30000" dirty="0">
              <a:solidFill>
                <a:srgbClr val="000000"/>
              </a:solidFill>
              <a:latin typeface="Helvetica Neue"/>
            </a:endParaRPr>
          </a:p>
          <a:p>
            <a:r>
              <a:rPr lang="en-GB" sz="2800" b="1" baseline="30000" dirty="0" smtClean="0">
                <a:solidFill>
                  <a:srgbClr val="000000"/>
                </a:solidFill>
                <a:latin typeface="Arial"/>
              </a:rPr>
              <a:t>21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Helvetica Neue"/>
              </a:rPr>
              <a:t>‘Do not handle! Do not taste! Do not touch</a:t>
            </a: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!’? </a:t>
            </a:r>
            <a:r>
              <a:rPr lang="en-GB" sz="2800" b="1" baseline="30000" dirty="0" smtClean="0">
                <a:solidFill>
                  <a:srgbClr val="000000"/>
                </a:solidFill>
                <a:latin typeface="Arial"/>
              </a:rPr>
              <a:t>22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Helvetica Neue"/>
              </a:rPr>
              <a:t>These rules, which have to do with things that are all destined to perish with use, are based on merely human commands and teachings</a:t>
            </a: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endParaRPr lang="en-GB" sz="2800" b="1" baseline="30000" dirty="0">
              <a:solidFill>
                <a:srgbClr val="000000"/>
              </a:solidFill>
              <a:latin typeface="Helvetica Neue"/>
            </a:endParaRPr>
          </a:p>
          <a:p>
            <a:r>
              <a:rPr lang="en-GB" sz="2800" b="1" baseline="30000" dirty="0" smtClean="0">
                <a:solidFill>
                  <a:srgbClr val="000000"/>
                </a:solidFill>
                <a:latin typeface="Arial"/>
              </a:rPr>
              <a:t>23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Helvetica Neue"/>
              </a:rPr>
              <a:t>Such regulations indeed have an appearance of wisdom, with their self-imposed worship, their false humility and their harsh treatment of the body, but they lack any value in restraining sensual </a:t>
            </a: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indulgence.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4291" y="274638"/>
            <a:ext cx="7736141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 2v20-23 – be master of your body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47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05264"/>
            <a:ext cx="8424936" cy="8809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>
            <a:lvl1pPr>
              <a:spcBef>
                <a:spcPct val="0"/>
              </a:spcBef>
              <a:buNone/>
              <a:defRPr sz="2800" cap="all" spc="5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/>
              <a:t>Everyone </a:t>
            </a:r>
            <a:r>
              <a:rPr lang="en-GB" sz="2400" dirty="0"/>
              <a:t>who competes in the games goes into strict training</a:t>
            </a:r>
            <a:r>
              <a:rPr lang="en-GB" sz="2400" dirty="0"/>
              <a:t>. </a:t>
            </a:r>
            <a:r>
              <a:rPr lang="en-GB" sz="2400" dirty="0" smtClean="0"/>
              <a:t>1 </a:t>
            </a:r>
            <a:r>
              <a:rPr lang="en-GB" sz="2400" dirty="0" err="1"/>
              <a:t>Cor</a:t>
            </a:r>
            <a:r>
              <a:rPr lang="en-GB" sz="2400" dirty="0"/>
              <a:t> 9v25</a:t>
            </a:r>
          </a:p>
        </p:txBody>
      </p:sp>
    </p:spTree>
    <p:extLst>
      <p:ext uri="{BB962C8B-B14F-4D97-AF65-F5344CB8AC3E}">
        <p14:creationId xmlns:p14="http://schemas.microsoft.com/office/powerpoint/2010/main" val="4239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12768" cy="500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8164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4176464" cy="481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8164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3105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22140"/>
            <a:ext cx="5904656" cy="450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8164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3105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5" y="4378334"/>
            <a:ext cx="2952328" cy="22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51" y="1268760"/>
            <a:ext cx="6511988" cy="43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35" y="188640"/>
            <a:ext cx="8712968" cy="562074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Colossians 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2v20-23 – Don’t beat yourself up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4146" y="908720"/>
            <a:ext cx="8344318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baseline="30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</a:rPr>
              <a:t>20</a:t>
            </a:r>
            <a:r>
              <a:rPr lang="en-GB" sz="2800" b="1" baseline="300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</a:rPr>
              <a:t> </a:t>
            </a:r>
            <a:r>
              <a:rPr lang="en-GB" sz="2800" dirty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Since you died with Christ to the elemental spiritual forces of this world, why, as though you still belonged to the world, do you submit to its rules</a:t>
            </a:r>
            <a:r>
              <a:rPr lang="en-GB" sz="2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Helvetica Neue"/>
              </a:rPr>
              <a:t>:</a:t>
            </a:r>
          </a:p>
          <a:p>
            <a:endParaRPr lang="en-GB" sz="2800" b="1" baseline="30000" dirty="0" smtClean="0">
              <a:solidFill>
                <a:srgbClr val="000000"/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Neue"/>
              </a:rPr>
              <a:t>Different kingdom, different </a:t>
            </a: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rules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Governments?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0000"/>
                </a:solidFill>
                <a:latin typeface="Helvetica Neue"/>
              </a:rPr>
              <a:t>Romans 13 – “Everyone must submit himself to the governing authorities”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Helvetica Neue"/>
              </a:rPr>
              <a:t>Christ’s rules (Matt 22)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Helvetica Neue"/>
              </a:rPr>
              <a:t>Love the Lord your God with all your heart and with all your soul and with all your </a:t>
            </a:r>
            <a:r>
              <a:rPr lang="en-GB" sz="2600" dirty="0">
                <a:solidFill>
                  <a:srgbClr val="000000"/>
                </a:solidFill>
                <a:latin typeface="Helvetica Neue"/>
              </a:rPr>
              <a:t>mind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Helvetica Neue"/>
              </a:rPr>
              <a:t>Love your neighbour as </a:t>
            </a:r>
            <a:r>
              <a:rPr lang="en-GB" sz="2600" dirty="0">
                <a:solidFill>
                  <a:srgbClr val="000000"/>
                </a:solidFill>
                <a:latin typeface="Helvetica Neue"/>
              </a:rPr>
              <a:t>yourself</a:t>
            </a:r>
          </a:p>
          <a:p>
            <a:pPr lvl="2"/>
            <a:endParaRPr lang="en-GB" sz="2800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46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35198</TotalTime>
  <Words>603</Words>
  <Application>Microsoft Office PowerPoint</Application>
  <PresentationFormat>On-screen Show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Colossians big picture context</vt:lpstr>
      <vt:lpstr>Col 2:20-23 Problem at root of error</vt:lpstr>
      <vt:lpstr>Colossians 2v20-23 – Don’t beat yourself up</vt:lpstr>
      <vt:lpstr>Col 2v20-23 – be master of your body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  <vt:lpstr>Colossians 2v20-23 – Don’t beat yourself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440</cp:revision>
  <cp:lastPrinted>2016-01-26T12:34:34Z</cp:lastPrinted>
  <dcterms:created xsi:type="dcterms:W3CDTF">2012-10-06T15:36:29Z</dcterms:created>
  <dcterms:modified xsi:type="dcterms:W3CDTF">2016-01-30T18:20:10Z</dcterms:modified>
</cp:coreProperties>
</file>